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6858000" cy="5143500"/>
  <p:notesSz cx="6858000" cy="9144000"/>
  <p:embeddedFontLst>
    <p:embeddedFont>
      <p:font typeface="Arial Narrow" panose="020B0606020202030204" pitchFamily="34" charset="0"/>
      <p:regular r:id="rId12"/>
      <p:bold r:id="rId13"/>
      <p:italic r:id="rId14"/>
      <p:boldItalic r:id="rId15"/>
    </p:embeddedFont>
    <p:embeddedFont>
      <p:font typeface="Lato" panose="020F0502020204030203" pitchFamily="34" charset="0"/>
      <p:regular r:id="rId16"/>
      <p:bold r:id="rId17"/>
      <p:italic r:id="rId18"/>
      <p:boldItalic r:id="rId19"/>
    </p:embeddedFon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jypTTWampcW3in09MkIbL7caTI2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613"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con.ink/articles/shantell-martin-interview-absolut-art-collaboratio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hantellmartin.art/work/a-life-in-lin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hantellmartin.art/work/light-drawing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shantellmartin.art/info/"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hantellmartin.art/work/the-oculu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shantellmartin.art/info/"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hantellmartin.art/work/x-dot-marti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shantellmartin.art/info/"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hantellmartin.art/work/dance-everyday/"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buffalonews.com/entertainment/arts-and-theatre/shantell-martins-mural-signals-rebirth-of-east-sides-northland-corridor/article_1b29999f-b5c9-5b81-8b71-5c46d5d4dd75.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xzOJIhxFlCA&amp;feature=emb_titl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solidFill>
                  <a:srgbClr val="1F1F1F"/>
                </a:solidFill>
                <a:highlight>
                  <a:srgbClr val="FFFFFF"/>
                </a:highlight>
              </a:rPr>
              <a:t>Image Source: </a:t>
            </a:r>
            <a:r>
              <a:rPr lang="en" u="sng">
                <a:solidFill>
                  <a:schemeClr val="hlink"/>
                </a:solidFill>
                <a:hlinkClick r:id="rId3"/>
              </a:rPr>
              <a:t>https://icon.ink/articles/shantell-martin-interview-absolut-art-collaboration/</a:t>
            </a:r>
            <a:endParaRPr sz="1200">
              <a:solidFill>
                <a:srgbClr val="1F1F1F"/>
              </a:solidFill>
              <a:highlight>
                <a:srgbClr val="FFFFFF"/>
              </a:highlight>
            </a:endParaRPr>
          </a:p>
          <a:p>
            <a:pPr marL="0" lvl="0" indent="0" algn="l" rtl="0">
              <a:lnSpc>
                <a:spcPct val="100000"/>
              </a:lnSpc>
              <a:spcBef>
                <a:spcPts val="0"/>
              </a:spcBef>
              <a:spcAft>
                <a:spcPts val="0"/>
              </a:spcAft>
              <a:buSzPts val="1100"/>
              <a:buNone/>
            </a:pPr>
            <a:endParaRPr sz="1200">
              <a:solidFill>
                <a:srgbClr val="1F1F1F"/>
              </a:solidFill>
              <a:highlight>
                <a:srgbClr val="FFFFFF"/>
              </a:highlight>
            </a:endParaRPr>
          </a:p>
          <a:p>
            <a:pPr marL="0" lvl="0" indent="0" algn="l" rtl="0">
              <a:lnSpc>
                <a:spcPct val="100000"/>
              </a:lnSpc>
              <a:spcBef>
                <a:spcPts val="0"/>
              </a:spcBef>
              <a:spcAft>
                <a:spcPts val="0"/>
              </a:spcAft>
              <a:buSzPts val="1100"/>
              <a:buNone/>
            </a:pPr>
            <a:endParaRPr sz="1200">
              <a:solidFill>
                <a:srgbClr val="1F1F1F"/>
              </a:solidFill>
              <a:highlight>
                <a:srgbClr val="FFFFFF"/>
              </a:highlight>
            </a:endParaRPr>
          </a:p>
          <a:p>
            <a:pPr marL="0" lvl="0" indent="0" algn="l" rtl="0">
              <a:lnSpc>
                <a:spcPct val="100000"/>
              </a:lnSpc>
              <a:spcBef>
                <a:spcPts val="0"/>
              </a:spcBef>
              <a:spcAft>
                <a:spcPts val="0"/>
              </a:spcAft>
              <a:buSzPts val="1100"/>
              <a:buNone/>
            </a:pPr>
            <a:r>
              <a:rPr lang="en" sz="1200">
                <a:solidFill>
                  <a:schemeClr val="dk1"/>
                </a:solidFill>
                <a:highlight>
                  <a:srgbClr val="FFFFFF"/>
                </a:highlight>
                <a:latin typeface="Lato"/>
                <a:ea typeface="Lato"/>
                <a:cs typeface="Lato"/>
                <a:sym typeface="Lato"/>
              </a:rPr>
              <a:t>Martin's work is a meditation of lines; a language of characters, creatures and messages that invites viewers to share a role in the creative process.</a:t>
            </a:r>
            <a:endParaRPr sz="1200">
              <a:solidFill>
                <a:srgbClr val="1F1F1F"/>
              </a:solidFill>
              <a:highlight>
                <a:srgbClr val="FFFFFF"/>
              </a:highlight>
              <a:latin typeface="Lato"/>
              <a:ea typeface="Lato"/>
              <a:cs typeface="Lato"/>
              <a:sym typeface="La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Line is the primary element in Martin’s work. She has worked very hard to create lines that anyone would recognize as her lines. A line is essentially a dot that you take for a walk.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She says her art starts with a line and then she adds other elements like faces, words, or symbols into the drawing.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Quote Source: </a:t>
            </a:r>
            <a:r>
              <a:rPr lang="en" u="sng">
                <a:solidFill>
                  <a:schemeClr val="hlink"/>
                </a:solidFill>
                <a:hlinkClick r:id="rId3"/>
              </a:rPr>
              <a:t>https://shantellmartin.art/work/a-life-in-lines/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Faces are also featured prominently in her work.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Project Link: </a:t>
            </a:r>
            <a:r>
              <a:rPr lang="en" u="sng">
                <a:solidFill>
                  <a:schemeClr val="hlink"/>
                </a:solidFill>
                <a:hlinkClick r:id="rId3"/>
              </a:rPr>
              <a:t>https://shantellmartin.art/work/light-drawings/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Image Source: Shantell Martin Press Kit, </a:t>
            </a:r>
            <a:r>
              <a:rPr lang="en" u="sng">
                <a:solidFill>
                  <a:srgbClr val="0097A7"/>
                </a:solidFill>
                <a:hlinkClick r:id="rId4">
                  <a:extLst>
                    <a:ext uri="{A12FA001-AC4F-418D-AE19-62706E023703}">
                      <ahyp:hlinkClr xmlns:ahyp="http://schemas.microsoft.com/office/drawing/2018/hyperlinkcolor" val="tx"/>
                    </a:ext>
                  </a:extLst>
                </a:hlinkClick>
              </a:rPr>
              <a:t>https://shantellmartin.art/info/</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Words feature prominently in Martin’s work often expressing ideas, thoughts or questions. Her works become a combination of drawing and writing. The combination can inspire the viewer of the piece in ways differently than an artwork without words.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About the artwork from: </a:t>
            </a:r>
            <a:r>
              <a:rPr lang="en" u="sng">
                <a:solidFill>
                  <a:schemeClr val="hlink"/>
                </a:solidFill>
                <a:hlinkClick r:id="rId3"/>
              </a:rPr>
              <a:t>https://shantellmartin.art/work/the-oculus/</a:t>
            </a:r>
            <a:endParaRPr/>
          </a:p>
          <a:p>
            <a:pPr marL="0" lvl="0" indent="0" algn="l" rtl="0">
              <a:lnSpc>
                <a:spcPct val="100000"/>
              </a:lnSpc>
              <a:spcBef>
                <a:spcPts val="0"/>
              </a:spcBef>
              <a:spcAft>
                <a:spcPts val="0"/>
              </a:spcAft>
              <a:buSzPts val="1100"/>
              <a:buNone/>
            </a:pPr>
            <a:r>
              <a:rPr lang="en" i="1"/>
              <a:t>“For Art Production Fund's third installment of their video art program, they commissioned Shantell Martin for a site-specific video piece. The video work appeared on Westfield World Trade Center’s 21 screens of varying sizes, with one measuring four stories tall and another 280 feet long. This new work by Martin explores some of the questions and repetitions we find ourselves asking: Are You being You? Are You being true? Who are You? Are you YOU Permutations of the same questions are repeated throughout the work and resonate in viewers in both subtle and more profound ways.</a:t>
            </a:r>
            <a:endParaRPr i="1"/>
          </a:p>
          <a:p>
            <a:pPr marL="0" lvl="0" indent="0" algn="l" rtl="0">
              <a:lnSpc>
                <a:spcPct val="100000"/>
              </a:lnSpc>
              <a:spcBef>
                <a:spcPts val="0"/>
              </a:spcBef>
              <a:spcAft>
                <a:spcPts val="0"/>
              </a:spcAft>
              <a:buSzPts val="1100"/>
              <a:buNone/>
            </a:pPr>
            <a:endParaRPr i="1"/>
          </a:p>
          <a:p>
            <a:pPr marL="0" lvl="0" indent="0" algn="l" rtl="0">
              <a:lnSpc>
                <a:spcPct val="100000"/>
              </a:lnSpc>
              <a:spcBef>
                <a:spcPts val="0"/>
              </a:spcBef>
              <a:spcAft>
                <a:spcPts val="0"/>
              </a:spcAft>
              <a:buSzPts val="1100"/>
              <a:buNone/>
            </a:pPr>
            <a:r>
              <a:rPr lang="en" i="1"/>
              <a:t>The work intentionally plants questions for viewers to reflect upon and to consider as they pass through the center whether heading to work or on their way home. These illustrations were designed by Martin on a digital tablet and were collected and animated by collaborator Optical Animal.</a:t>
            </a:r>
            <a:endParaRPr i="1"/>
          </a:p>
          <a:p>
            <a:pPr marL="0" lvl="0" indent="0" algn="l" rtl="0">
              <a:lnSpc>
                <a:spcPct val="100000"/>
              </a:lnSpc>
              <a:spcBef>
                <a:spcPts val="0"/>
              </a:spcBef>
              <a:spcAft>
                <a:spcPts val="0"/>
              </a:spcAft>
              <a:buSzPts val="1100"/>
              <a:buNone/>
            </a:pPr>
            <a:r>
              <a:rPr lang="en" i="1"/>
              <a:t> </a:t>
            </a:r>
            <a:endParaRPr i="1"/>
          </a:p>
          <a:p>
            <a:pPr marL="0" lvl="0" indent="0" algn="l" rtl="0">
              <a:lnSpc>
                <a:spcPct val="100000"/>
              </a:lnSpc>
              <a:spcBef>
                <a:spcPts val="0"/>
              </a:spcBef>
              <a:spcAft>
                <a:spcPts val="0"/>
              </a:spcAft>
              <a:buSzPts val="1100"/>
              <a:buNone/>
            </a:pPr>
            <a:r>
              <a:rPr lang="en" i="1"/>
              <a:t>“The World Trade Center is my route home most of the time and these are the thoughts I've had in the space often that will now be visible on the screens.” – Shantell Martin.”</a:t>
            </a:r>
            <a:endParaRPr i="1"/>
          </a:p>
          <a:p>
            <a:pPr marL="0" lvl="0" indent="0" algn="l" rtl="0">
              <a:lnSpc>
                <a:spcPct val="100000"/>
              </a:lnSpc>
              <a:spcBef>
                <a:spcPts val="0"/>
              </a:spcBef>
              <a:spcAft>
                <a:spcPts val="0"/>
              </a:spcAft>
              <a:buSzPts val="1100"/>
              <a:buNone/>
            </a:pPr>
            <a:r>
              <a:rPr lang="en"/>
              <a:t> </a:t>
            </a:r>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Project: https://shantellmartin.art/work/the-oculus/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Image Source: Shantell Martin Press Kit, </a:t>
            </a:r>
            <a:r>
              <a:rPr lang="en" u="sng">
                <a:solidFill>
                  <a:srgbClr val="0097A7"/>
                </a:solidFill>
                <a:hlinkClick r:id="rId4">
                  <a:extLst>
                    <a:ext uri="{A12FA001-AC4F-418D-AE19-62706E023703}">
                      <ahyp:hlinkClr xmlns:ahyp="http://schemas.microsoft.com/office/drawing/2018/hyperlinkcolor" val="tx"/>
                    </a:ext>
                  </a:extLst>
                </a:hlinkClick>
              </a:rPr>
              <a:t>https://shantellmartin.art/info/</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 i="1">
                <a:latin typeface="Lato"/>
                <a:ea typeface="Lato"/>
                <a:cs typeface="Lato"/>
                <a:sym typeface="Lato"/>
              </a:rPr>
              <a:t>“Martin’s “Dear Grandmother” collaboration was born over a decade ago when Martin commissioned her grandmother, Dot Martin, to embroider her “Half White” series as a reflection on racial identity. Since then, the pair have worked on over 70 pieces together, with Dot adding her own touches of color or language along the way. Martin sees the pieces as symbolically bridging gaps of distance, generation, race and culture, creating an inclusive backdrop for artistic creation.</a:t>
            </a:r>
            <a:endParaRPr i="1">
              <a:latin typeface="Lato"/>
              <a:ea typeface="Lato"/>
              <a:cs typeface="Lato"/>
              <a:sym typeface="Lato"/>
            </a:endParaRPr>
          </a:p>
          <a:p>
            <a:pPr marL="0" lvl="0" indent="0" algn="l" rtl="0">
              <a:lnSpc>
                <a:spcPct val="100000"/>
              </a:lnSpc>
              <a:spcBef>
                <a:spcPts val="0"/>
              </a:spcBef>
              <a:spcAft>
                <a:spcPts val="0"/>
              </a:spcAft>
              <a:buClr>
                <a:schemeClr val="dk1"/>
              </a:buClr>
              <a:buSzPts val="1100"/>
              <a:buFont typeface="Arial"/>
              <a:buNone/>
            </a:pPr>
            <a:endParaRPr i="1">
              <a:latin typeface="Lato"/>
              <a:ea typeface="Lato"/>
              <a:cs typeface="Lato"/>
              <a:sym typeface="Lato"/>
            </a:endParaRPr>
          </a:p>
          <a:p>
            <a:pPr marL="0" lvl="0" indent="0" algn="l" rtl="0">
              <a:lnSpc>
                <a:spcPct val="100000"/>
              </a:lnSpc>
              <a:spcBef>
                <a:spcPts val="0"/>
              </a:spcBef>
              <a:spcAft>
                <a:spcPts val="0"/>
              </a:spcAft>
              <a:buClr>
                <a:schemeClr val="dk1"/>
              </a:buClr>
              <a:buSzPts val="1100"/>
              <a:buFont typeface="Arial"/>
              <a:buNone/>
            </a:pPr>
            <a:r>
              <a:rPr lang="en" i="1">
                <a:latin typeface="Lato"/>
                <a:ea typeface="Lato"/>
                <a:cs typeface="Lato"/>
                <a:sym typeface="Lato"/>
              </a:rPr>
              <a:t>With phrases like “Come Home” / “Go Home”, “British” / “English,” the pieces are both challenging yet comforting, and playful yet ironic. With Dot Martin passing away in October of 2015 at the fine age of 80-Something (Dot never did tell anyone her actual age), Shantell felt extremely grateful that she was able to find such a fun and creative way to collaborate with her Grandmother before her passing and that the work they collaborated on was exhibited in the Brooklyn Museum.” </a:t>
            </a:r>
            <a:endParaRPr i="1">
              <a:latin typeface="Lato"/>
              <a:ea typeface="Lato"/>
              <a:cs typeface="Lato"/>
              <a:sym typeface="Lato"/>
            </a:endParaRPr>
          </a:p>
          <a:p>
            <a:pPr marL="0" lvl="0" indent="0" algn="l" rtl="0">
              <a:lnSpc>
                <a:spcPct val="100000"/>
              </a:lnSpc>
              <a:spcBef>
                <a:spcPts val="0"/>
              </a:spcBef>
              <a:spcAft>
                <a:spcPts val="0"/>
              </a:spcAft>
              <a:buClr>
                <a:schemeClr val="dk1"/>
              </a:buClr>
              <a:buSzPts val="1100"/>
              <a:buFont typeface="Arial"/>
              <a:buNone/>
            </a:pPr>
            <a:r>
              <a:rPr lang="en" i="1">
                <a:latin typeface="Lato"/>
                <a:ea typeface="Lato"/>
                <a:cs typeface="Lato"/>
                <a:sym typeface="Lato"/>
              </a:rPr>
              <a:t>Source: </a:t>
            </a:r>
            <a:r>
              <a:rPr lang="en" i="1" u="sng">
                <a:solidFill>
                  <a:schemeClr val="hlink"/>
                </a:solidFill>
                <a:latin typeface="Lato"/>
                <a:ea typeface="Lato"/>
                <a:cs typeface="Lato"/>
                <a:sym typeface="Lato"/>
                <a:hlinkClick r:id="rId3"/>
              </a:rPr>
              <a:t>https://shantellmartin.art/work/x-dot-martin/</a:t>
            </a:r>
            <a:endParaRPr i="1">
              <a:latin typeface="Lato"/>
              <a:ea typeface="Lato"/>
              <a:cs typeface="Lato"/>
              <a:sym typeface="Lato"/>
            </a:endParaRPr>
          </a:p>
          <a:p>
            <a:pPr marL="0" lvl="0" indent="0" algn="l" rtl="0">
              <a:lnSpc>
                <a:spcPct val="100000"/>
              </a:lnSpc>
              <a:spcBef>
                <a:spcPts val="0"/>
              </a:spcBef>
              <a:spcAft>
                <a:spcPts val="0"/>
              </a:spcAft>
              <a:buClr>
                <a:schemeClr val="dk1"/>
              </a:buClr>
              <a:buSzPts val="1100"/>
              <a:buFont typeface="Arial"/>
              <a:buNone/>
            </a:pPr>
            <a:endParaRPr sz="1200">
              <a:solidFill>
                <a:srgbClr val="222222"/>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sz="1200">
                <a:solidFill>
                  <a:srgbClr val="222222"/>
                </a:solidFill>
                <a:highlight>
                  <a:srgbClr val="FFFFFF"/>
                </a:highlight>
              </a:rPr>
              <a:t>Grandmother Photo Source: </a:t>
            </a:r>
            <a:endParaRPr sz="1200">
              <a:solidFill>
                <a:srgbClr val="222222"/>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sz="1200">
                <a:solidFill>
                  <a:srgbClr val="222222"/>
                </a:solidFill>
                <a:highlight>
                  <a:srgbClr val="FFFFFF"/>
                </a:highlight>
              </a:rPr>
              <a:t>Come Home Photo Source: </a:t>
            </a:r>
            <a:r>
              <a:rPr lang="en">
                <a:solidFill>
                  <a:schemeClr val="dk1"/>
                </a:solidFill>
              </a:rPr>
              <a:t>Shantell Martin Press Kit, </a:t>
            </a:r>
            <a:r>
              <a:rPr lang="en" u="sng">
                <a:solidFill>
                  <a:srgbClr val="0097A7"/>
                </a:solidFill>
                <a:hlinkClick r:id="rId4">
                  <a:extLst>
                    <a:ext uri="{A12FA001-AC4F-418D-AE19-62706E023703}">
                      <ahyp:hlinkClr xmlns:ahyp="http://schemas.microsoft.com/office/drawing/2018/hyperlinkcolor" val="tx"/>
                    </a:ext>
                  </a:extLst>
                </a:hlinkClick>
              </a:rPr>
              <a:t>https://shantellmartin.art/info/</a:t>
            </a:r>
            <a:endParaRPr sz="1200">
              <a:solidFill>
                <a:srgbClr val="222222"/>
              </a:solidFill>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u="sng">
                <a:solidFill>
                  <a:schemeClr val="hlink"/>
                </a:solidFill>
                <a:hlinkClick r:id="rId3"/>
              </a:rPr>
              <a:t>https://shantellmartin.art/work/dance-everyday/</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More about this project: </a:t>
            </a:r>
            <a:r>
              <a:rPr lang="en" u="sng">
                <a:solidFill>
                  <a:schemeClr val="hlink"/>
                </a:solidFill>
                <a:hlinkClick r:id="rId4"/>
              </a:rPr>
              <a:t>https://buffalonews.com/entertainment/arts-and-theatre/shantell-martins-mural-signals-rebirth-of-east-sides-northland-corridor/article_1b29999f-b5c9-5b81-8b71-5c46d5d4dd75.html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50">
              <a:solidFill>
                <a:srgbClr val="03030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050">
                <a:solidFill>
                  <a:srgbClr val="030303"/>
                </a:solidFill>
                <a:highlight>
                  <a:srgbClr val="FFFFFF"/>
                </a:highlight>
                <a:latin typeface="Roboto"/>
                <a:ea typeface="Roboto"/>
                <a:cs typeface="Roboto"/>
                <a:sym typeface="Roboto"/>
              </a:rPr>
              <a:t>Notes from YouTube Video:</a:t>
            </a:r>
            <a:endParaRPr sz="1050">
              <a:solidFill>
                <a:srgbClr val="03030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050">
                <a:solidFill>
                  <a:srgbClr val="030303"/>
                </a:solidFill>
                <a:highlight>
                  <a:srgbClr val="FFFFFF"/>
                </a:highlight>
                <a:latin typeface="Roboto"/>
                <a:ea typeface="Roboto"/>
                <a:cs typeface="Roboto"/>
                <a:sym typeface="Roboto"/>
              </a:rPr>
              <a:t>“During the last 10 days of July of 2017, I embarked on the quintessential American cross-country road trip with photographer Theo Coulombe and film director Laksmi Hedemark. </a:t>
            </a:r>
            <a:endParaRPr sz="1050">
              <a:solidFill>
                <a:srgbClr val="03030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050">
                <a:solidFill>
                  <a:srgbClr val="030303"/>
                </a:solidFill>
                <a:highlight>
                  <a:srgbClr val="FFFFFF"/>
                </a:highlight>
                <a:latin typeface="Roboto"/>
                <a:ea typeface="Roboto"/>
                <a:cs typeface="Roboto"/>
                <a:sym typeface="Roboto"/>
              </a:rPr>
              <a:t>Together we traveled from the West coast back to my studio in Jersey City. I loved exploring the open road as a canvas and creating unique, temporary drawings along the way.” -Shantell Martin </a:t>
            </a:r>
            <a:endParaRPr sz="1050">
              <a:solidFill>
                <a:srgbClr val="03030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endParaRPr sz="1050">
              <a:solidFill>
                <a:srgbClr val="03030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050">
                <a:solidFill>
                  <a:srgbClr val="030303"/>
                </a:solidFill>
                <a:highlight>
                  <a:srgbClr val="FFFFFF"/>
                </a:highlight>
                <a:latin typeface="Roboto"/>
                <a:ea typeface="Roboto"/>
                <a:cs typeface="Roboto"/>
                <a:sym typeface="Roboto"/>
              </a:rPr>
              <a:t>Video Source:</a:t>
            </a:r>
            <a:endParaRPr sz="1050">
              <a:solidFill>
                <a:srgbClr val="03030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r>
              <a:rPr lang="en" sz="1050" u="sng">
                <a:solidFill>
                  <a:schemeClr val="hlink"/>
                </a:solidFill>
                <a:highlight>
                  <a:srgbClr val="FFFFFF"/>
                </a:highlight>
                <a:latin typeface="Roboto"/>
                <a:ea typeface="Roboto"/>
                <a:cs typeface="Roboto"/>
                <a:sym typeface="Roboto"/>
                <a:hlinkClick r:id="rId3"/>
              </a:rPr>
              <a:t>https://www.youtube.com/watch?v=xzOJIhxFlCA&amp;feature=emb_title</a:t>
            </a:r>
            <a:endParaRPr sz="1050">
              <a:solidFill>
                <a:srgbClr val="030303"/>
              </a:solidFill>
              <a:highlight>
                <a:srgbClr val="FFFFFF"/>
              </a:highlight>
              <a:latin typeface="Roboto"/>
              <a:ea typeface="Roboto"/>
              <a:cs typeface="Roboto"/>
              <a:sym typeface="Robo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208580aa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g1208580aa1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g1208580aa1c_0_175"/>
          <p:cNvSpPr txBox="1">
            <a:spLocks noGrp="1"/>
          </p:cNvSpPr>
          <p:nvPr>
            <p:ph type="ctrTitle"/>
          </p:nvPr>
        </p:nvSpPr>
        <p:spPr>
          <a:xfrm>
            <a:off x="233781" y="744575"/>
            <a:ext cx="63903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g1208580aa1c_0_175"/>
          <p:cNvSpPr txBox="1">
            <a:spLocks noGrp="1"/>
          </p:cNvSpPr>
          <p:nvPr>
            <p:ph type="subTitle" idx="1"/>
          </p:nvPr>
        </p:nvSpPr>
        <p:spPr>
          <a:xfrm>
            <a:off x="233775" y="2834125"/>
            <a:ext cx="63903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g1208580aa1c_0_175"/>
          <p:cNvSpPr txBox="1">
            <a:spLocks noGrp="1"/>
          </p:cNvSpPr>
          <p:nvPr>
            <p:ph type="sldNum" idx="12"/>
          </p:nvPr>
        </p:nvSpPr>
        <p:spPr>
          <a:xfrm>
            <a:off x="6354343" y="4663217"/>
            <a:ext cx="4116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g1208580aa1c_0_210"/>
          <p:cNvSpPr txBox="1">
            <a:spLocks noGrp="1"/>
          </p:cNvSpPr>
          <p:nvPr>
            <p:ph type="title" hasCustomPrompt="1"/>
          </p:nvPr>
        </p:nvSpPr>
        <p:spPr>
          <a:xfrm>
            <a:off x="233775" y="1106125"/>
            <a:ext cx="63903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g1208580aa1c_0_210"/>
          <p:cNvSpPr txBox="1">
            <a:spLocks noGrp="1"/>
          </p:cNvSpPr>
          <p:nvPr>
            <p:ph type="body" idx="1"/>
          </p:nvPr>
        </p:nvSpPr>
        <p:spPr>
          <a:xfrm>
            <a:off x="233775" y="3152225"/>
            <a:ext cx="63903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g1208580aa1c_0_210"/>
          <p:cNvSpPr txBox="1">
            <a:spLocks noGrp="1"/>
          </p:cNvSpPr>
          <p:nvPr>
            <p:ph type="sldNum" idx="12"/>
          </p:nvPr>
        </p:nvSpPr>
        <p:spPr>
          <a:xfrm>
            <a:off x="6354343" y="4663217"/>
            <a:ext cx="4116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g1208580aa1c_0_214"/>
          <p:cNvSpPr txBox="1">
            <a:spLocks noGrp="1"/>
          </p:cNvSpPr>
          <p:nvPr>
            <p:ph type="sldNum" idx="12"/>
          </p:nvPr>
        </p:nvSpPr>
        <p:spPr>
          <a:xfrm>
            <a:off x="6354343" y="4663217"/>
            <a:ext cx="4116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g1208580aa1c_0_179"/>
          <p:cNvSpPr txBox="1">
            <a:spLocks noGrp="1"/>
          </p:cNvSpPr>
          <p:nvPr>
            <p:ph type="title"/>
          </p:nvPr>
        </p:nvSpPr>
        <p:spPr>
          <a:xfrm>
            <a:off x="233775" y="2150850"/>
            <a:ext cx="63903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g1208580aa1c_0_179"/>
          <p:cNvSpPr txBox="1">
            <a:spLocks noGrp="1"/>
          </p:cNvSpPr>
          <p:nvPr>
            <p:ph type="sldNum" idx="12"/>
          </p:nvPr>
        </p:nvSpPr>
        <p:spPr>
          <a:xfrm>
            <a:off x="6354343" y="4663217"/>
            <a:ext cx="4116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g1208580aa1c_0_182"/>
          <p:cNvSpPr txBox="1">
            <a:spLocks noGrp="1"/>
          </p:cNvSpPr>
          <p:nvPr>
            <p:ph type="title"/>
          </p:nvPr>
        </p:nvSpPr>
        <p:spPr>
          <a:xfrm>
            <a:off x="233775" y="445025"/>
            <a:ext cx="63903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g1208580aa1c_0_182"/>
          <p:cNvSpPr txBox="1">
            <a:spLocks noGrp="1"/>
          </p:cNvSpPr>
          <p:nvPr>
            <p:ph type="body" idx="1"/>
          </p:nvPr>
        </p:nvSpPr>
        <p:spPr>
          <a:xfrm>
            <a:off x="233775" y="1152475"/>
            <a:ext cx="63903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g1208580aa1c_0_182"/>
          <p:cNvSpPr txBox="1">
            <a:spLocks noGrp="1"/>
          </p:cNvSpPr>
          <p:nvPr>
            <p:ph type="sldNum" idx="12"/>
          </p:nvPr>
        </p:nvSpPr>
        <p:spPr>
          <a:xfrm>
            <a:off x="6354343" y="4663217"/>
            <a:ext cx="4116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g1208580aa1c_0_186"/>
          <p:cNvSpPr txBox="1">
            <a:spLocks noGrp="1"/>
          </p:cNvSpPr>
          <p:nvPr>
            <p:ph type="title"/>
          </p:nvPr>
        </p:nvSpPr>
        <p:spPr>
          <a:xfrm>
            <a:off x="233775" y="445025"/>
            <a:ext cx="63903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g1208580aa1c_0_186"/>
          <p:cNvSpPr txBox="1">
            <a:spLocks noGrp="1"/>
          </p:cNvSpPr>
          <p:nvPr>
            <p:ph type="body" idx="1"/>
          </p:nvPr>
        </p:nvSpPr>
        <p:spPr>
          <a:xfrm>
            <a:off x="233775" y="1152475"/>
            <a:ext cx="30000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g1208580aa1c_0_186"/>
          <p:cNvSpPr txBox="1">
            <a:spLocks noGrp="1"/>
          </p:cNvSpPr>
          <p:nvPr>
            <p:ph type="body" idx="2"/>
          </p:nvPr>
        </p:nvSpPr>
        <p:spPr>
          <a:xfrm>
            <a:off x="3624300" y="1152475"/>
            <a:ext cx="30000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g1208580aa1c_0_186"/>
          <p:cNvSpPr txBox="1">
            <a:spLocks noGrp="1"/>
          </p:cNvSpPr>
          <p:nvPr>
            <p:ph type="sldNum" idx="12"/>
          </p:nvPr>
        </p:nvSpPr>
        <p:spPr>
          <a:xfrm>
            <a:off x="6354343" y="4663217"/>
            <a:ext cx="4116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g1208580aa1c_0_191"/>
          <p:cNvSpPr txBox="1">
            <a:spLocks noGrp="1"/>
          </p:cNvSpPr>
          <p:nvPr>
            <p:ph type="title"/>
          </p:nvPr>
        </p:nvSpPr>
        <p:spPr>
          <a:xfrm>
            <a:off x="233775" y="445025"/>
            <a:ext cx="63903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g1208580aa1c_0_191"/>
          <p:cNvSpPr txBox="1">
            <a:spLocks noGrp="1"/>
          </p:cNvSpPr>
          <p:nvPr>
            <p:ph type="sldNum" idx="12"/>
          </p:nvPr>
        </p:nvSpPr>
        <p:spPr>
          <a:xfrm>
            <a:off x="6354343" y="4663217"/>
            <a:ext cx="4116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g1208580aa1c_0_194"/>
          <p:cNvSpPr txBox="1">
            <a:spLocks noGrp="1"/>
          </p:cNvSpPr>
          <p:nvPr>
            <p:ph type="title"/>
          </p:nvPr>
        </p:nvSpPr>
        <p:spPr>
          <a:xfrm>
            <a:off x="233775" y="555600"/>
            <a:ext cx="2106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g1208580aa1c_0_194"/>
          <p:cNvSpPr txBox="1">
            <a:spLocks noGrp="1"/>
          </p:cNvSpPr>
          <p:nvPr>
            <p:ph type="body" idx="1"/>
          </p:nvPr>
        </p:nvSpPr>
        <p:spPr>
          <a:xfrm>
            <a:off x="233775" y="1389600"/>
            <a:ext cx="2106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g1208580aa1c_0_194"/>
          <p:cNvSpPr txBox="1">
            <a:spLocks noGrp="1"/>
          </p:cNvSpPr>
          <p:nvPr>
            <p:ph type="sldNum" idx="12"/>
          </p:nvPr>
        </p:nvSpPr>
        <p:spPr>
          <a:xfrm>
            <a:off x="6354343" y="4663217"/>
            <a:ext cx="4116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g1208580aa1c_0_198"/>
          <p:cNvSpPr txBox="1">
            <a:spLocks noGrp="1"/>
          </p:cNvSpPr>
          <p:nvPr>
            <p:ph type="title"/>
          </p:nvPr>
        </p:nvSpPr>
        <p:spPr>
          <a:xfrm>
            <a:off x="367688" y="450150"/>
            <a:ext cx="47760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g1208580aa1c_0_198"/>
          <p:cNvSpPr txBox="1">
            <a:spLocks noGrp="1"/>
          </p:cNvSpPr>
          <p:nvPr>
            <p:ph type="sldNum" idx="12"/>
          </p:nvPr>
        </p:nvSpPr>
        <p:spPr>
          <a:xfrm>
            <a:off x="6354343" y="4663217"/>
            <a:ext cx="4116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g1208580aa1c_0_201"/>
          <p:cNvSpPr/>
          <p:nvPr/>
        </p:nvSpPr>
        <p:spPr>
          <a:xfrm>
            <a:off x="3429000" y="-125"/>
            <a:ext cx="3429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g1208580aa1c_0_201"/>
          <p:cNvSpPr txBox="1">
            <a:spLocks noGrp="1"/>
          </p:cNvSpPr>
          <p:nvPr>
            <p:ph type="title"/>
          </p:nvPr>
        </p:nvSpPr>
        <p:spPr>
          <a:xfrm>
            <a:off x="199125" y="1233175"/>
            <a:ext cx="30339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g1208580aa1c_0_201"/>
          <p:cNvSpPr txBox="1">
            <a:spLocks noGrp="1"/>
          </p:cNvSpPr>
          <p:nvPr>
            <p:ph type="subTitle" idx="1"/>
          </p:nvPr>
        </p:nvSpPr>
        <p:spPr>
          <a:xfrm>
            <a:off x="199125" y="2803075"/>
            <a:ext cx="30339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g1208580aa1c_0_201"/>
          <p:cNvSpPr txBox="1">
            <a:spLocks noGrp="1"/>
          </p:cNvSpPr>
          <p:nvPr>
            <p:ph type="body" idx="2"/>
          </p:nvPr>
        </p:nvSpPr>
        <p:spPr>
          <a:xfrm>
            <a:off x="3704625" y="724075"/>
            <a:ext cx="28779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g1208580aa1c_0_201"/>
          <p:cNvSpPr txBox="1">
            <a:spLocks noGrp="1"/>
          </p:cNvSpPr>
          <p:nvPr>
            <p:ph type="sldNum" idx="12"/>
          </p:nvPr>
        </p:nvSpPr>
        <p:spPr>
          <a:xfrm>
            <a:off x="6354343" y="4663217"/>
            <a:ext cx="4116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g1208580aa1c_0_207"/>
          <p:cNvSpPr txBox="1">
            <a:spLocks noGrp="1"/>
          </p:cNvSpPr>
          <p:nvPr>
            <p:ph type="body" idx="1"/>
          </p:nvPr>
        </p:nvSpPr>
        <p:spPr>
          <a:xfrm>
            <a:off x="233775" y="4230575"/>
            <a:ext cx="44991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g1208580aa1c_0_207"/>
          <p:cNvSpPr txBox="1">
            <a:spLocks noGrp="1"/>
          </p:cNvSpPr>
          <p:nvPr>
            <p:ph type="sldNum" idx="12"/>
          </p:nvPr>
        </p:nvSpPr>
        <p:spPr>
          <a:xfrm>
            <a:off x="6354343" y="4663217"/>
            <a:ext cx="4116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g1208580aa1c_0_171"/>
          <p:cNvSpPr txBox="1">
            <a:spLocks noGrp="1"/>
          </p:cNvSpPr>
          <p:nvPr>
            <p:ph type="title"/>
          </p:nvPr>
        </p:nvSpPr>
        <p:spPr>
          <a:xfrm>
            <a:off x="233775" y="445025"/>
            <a:ext cx="63903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g1208580aa1c_0_171"/>
          <p:cNvSpPr txBox="1">
            <a:spLocks noGrp="1"/>
          </p:cNvSpPr>
          <p:nvPr>
            <p:ph type="body" idx="1"/>
          </p:nvPr>
        </p:nvSpPr>
        <p:spPr>
          <a:xfrm>
            <a:off x="233775" y="1152475"/>
            <a:ext cx="63903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g1208580aa1c_0_171"/>
          <p:cNvSpPr txBox="1">
            <a:spLocks noGrp="1"/>
          </p:cNvSpPr>
          <p:nvPr>
            <p:ph type="sldNum" idx="12"/>
          </p:nvPr>
        </p:nvSpPr>
        <p:spPr>
          <a:xfrm>
            <a:off x="6354343" y="4663217"/>
            <a:ext cx="4116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xzOJIhxFlCA"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3"/>
        <p:cNvGrpSpPr/>
        <p:nvPr/>
      </p:nvGrpSpPr>
      <p:grpSpPr>
        <a:xfrm>
          <a:off x="0" y="0"/>
          <a:ext cx="0" cy="0"/>
          <a:chOff x="0" y="0"/>
          <a:chExt cx="0" cy="0"/>
        </a:xfrm>
      </p:grpSpPr>
      <p:sp>
        <p:nvSpPr>
          <p:cNvPr id="54" name="Google Shape;54;p1"/>
          <p:cNvSpPr txBox="1"/>
          <p:nvPr/>
        </p:nvSpPr>
        <p:spPr>
          <a:xfrm>
            <a:off x="189302" y="695833"/>
            <a:ext cx="2453100" cy="87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b="0" i="0" u="none" strike="noStrike" cap="none">
                <a:solidFill>
                  <a:srgbClr val="000000"/>
                </a:solidFill>
                <a:latin typeface="Lato"/>
                <a:ea typeface="Lato"/>
                <a:cs typeface="Lato"/>
                <a:sym typeface="Lato"/>
              </a:rPr>
              <a:t>1980-Present</a:t>
            </a:r>
            <a:endParaRPr sz="1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18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None/>
            </a:pPr>
            <a:endParaRPr sz="1800" b="0" i="0" u="none" strike="noStrike" cap="none">
              <a:solidFill>
                <a:srgbClr val="000000"/>
              </a:solidFill>
              <a:latin typeface="Lato"/>
              <a:ea typeface="Lato"/>
              <a:cs typeface="Lato"/>
              <a:sym typeface="Lato"/>
            </a:endParaRPr>
          </a:p>
        </p:txBody>
      </p:sp>
      <p:sp>
        <p:nvSpPr>
          <p:cNvPr id="55" name="Google Shape;55;p1"/>
          <p:cNvSpPr txBox="1"/>
          <p:nvPr/>
        </p:nvSpPr>
        <p:spPr>
          <a:xfrm>
            <a:off x="-547400" y="3291125"/>
            <a:ext cx="3330000" cy="50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2200" b="1" i="0" u="none" strike="noStrike" cap="none">
              <a:solidFill>
                <a:srgbClr val="000000"/>
              </a:solidFill>
              <a:latin typeface="Lato"/>
              <a:ea typeface="Lato"/>
              <a:cs typeface="Lato"/>
              <a:sym typeface="Lato"/>
            </a:endParaRPr>
          </a:p>
        </p:txBody>
      </p:sp>
      <p:sp>
        <p:nvSpPr>
          <p:cNvPr id="56" name="Google Shape;56;p1"/>
          <p:cNvSpPr txBox="1"/>
          <p:nvPr/>
        </p:nvSpPr>
        <p:spPr>
          <a:xfrm>
            <a:off x="990752" y="4761740"/>
            <a:ext cx="4829400" cy="23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The Art Lit team at Metzger Elementary School created this presentation! Thank you!!</a:t>
            </a:r>
            <a:endParaRPr sz="800" b="0" i="0" u="none" strike="noStrike" cap="none">
              <a:solidFill>
                <a:srgbClr val="000000"/>
              </a:solidFill>
              <a:latin typeface="Arial"/>
              <a:ea typeface="Arial"/>
              <a:cs typeface="Arial"/>
              <a:sym typeface="Arial"/>
            </a:endParaRPr>
          </a:p>
        </p:txBody>
      </p:sp>
      <p:pic>
        <p:nvPicPr>
          <p:cNvPr id="57" name="Google Shape;57;p1"/>
          <p:cNvPicPr preferRelativeResize="0"/>
          <p:nvPr/>
        </p:nvPicPr>
        <p:blipFill rotWithShape="1">
          <a:blip r:embed="rId3">
            <a:alphaModFix/>
          </a:blip>
          <a:srcRect/>
          <a:stretch/>
        </p:blipFill>
        <p:spPr>
          <a:xfrm>
            <a:off x="648275" y="1130725"/>
            <a:ext cx="5514351" cy="3676250"/>
          </a:xfrm>
          <a:prstGeom prst="rect">
            <a:avLst/>
          </a:prstGeom>
          <a:noFill/>
          <a:ln>
            <a:noFill/>
          </a:ln>
        </p:spPr>
      </p:pic>
      <p:sp>
        <p:nvSpPr>
          <p:cNvPr id="58" name="Google Shape;58;p1"/>
          <p:cNvSpPr txBox="1"/>
          <p:nvPr/>
        </p:nvSpPr>
        <p:spPr>
          <a:xfrm>
            <a:off x="97727" y="63325"/>
            <a:ext cx="46971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4400" b="0" i="0" u="none" strike="noStrike" cap="none">
                <a:solidFill>
                  <a:srgbClr val="000000"/>
                </a:solidFill>
                <a:latin typeface="Arial"/>
                <a:ea typeface="Arial"/>
                <a:cs typeface="Arial"/>
                <a:sym typeface="Arial"/>
              </a:rPr>
              <a:t>Shantell Martin</a:t>
            </a:r>
            <a:endParaRPr sz="4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62"/>
        <p:cNvGrpSpPr/>
        <p:nvPr/>
      </p:nvGrpSpPr>
      <p:grpSpPr>
        <a:xfrm>
          <a:off x="0" y="0"/>
          <a:ext cx="0" cy="0"/>
          <a:chOff x="0" y="0"/>
          <a:chExt cx="0" cy="0"/>
        </a:xfrm>
      </p:grpSpPr>
      <p:sp>
        <p:nvSpPr>
          <p:cNvPr id="63" name="Google Shape;63;p3"/>
          <p:cNvSpPr txBox="1">
            <a:spLocks noGrp="1"/>
          </p:cNvSpPr>
          <p:nvPr>
            <p:ph type="body" idx="1"/>
          </p:nvPr>
        </p:nvSpPr>
        <p:spPr>
          <a:xfrm>
            <a:off x="116154" y="899897"/>
            <a:ext cx="3159898" cy="2595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400">
                <a:solidFill>
                  <a:schemeClr val="dk1"/>
                </a:solidFill>
                <a:latin typeface="Arial Narrow"/>
                <a:ea typeface="Arial Narrow"/>
                <a:cs typeface="Arial Narrow"/>
                <a:sym typeface="Arial Narrow"/>
              </a:rPr>
              <a:t>Style: Contemporary, Improvisational</a:t>
            </a:r>
            <a:endParaRPr sz="1400">
              <a:solidFill>
                <a:schemeClr val="dk1"/>
              </a:solidFill>
              <a:latin typeface="Arial Narrow"/>
              <a:ea typeface="Arial Narrow"/>
              <a:cs typeface="Arial Narrow"/>
              <a:sym typeface="Arial Narrow"/>
            </a:endParaRPr>
          </a:p>
          <a:p>
            <a:pPr marL="0" lvl="0" indent="0" algn="l" rtl="0">
              <a:lnSpc>
                <a:spcPct val="115000"/>
              </a:lnSpc>
              <a:spcBef>
                <a:spcPts val="1600"/>
              </a:spcBef>
              <a:spcAft>
                <a:spcPts val="0"/>
              </a:spcAft>
              <a:buSzPts val="1800"/>
              <a:buNone/>
            </a:pPr>
            <a:r>
              <a:rPr lang="en" sz="1400">
                <a:solidFill>
                  <a:schemeClr val="dk1"/>
                </a:solidFill>
                <a:latin typeface="Arial Narrow"/>
                <a:ea typeface="Arial Narrow"/>
                <a:cs typeface="Arial Narrow"/>
                <a:sym typeface="Arial Narrow"/>
              </a:rPr>
              <a:t>Mediums: Drawing</a:t>
            </a:r>
            <a:endParaRPr sz="1400">
              <a:solidFill>
                <a:schemeClr val="dk1"/>
              </a:solidFill>
              <a:latin typeface="Arial Narrow"/>
              <a:ea typeface="Arial Narrow"/>
              <a:cs typeface="Arial Narrow"/>
              <a:sym typeface="Arial Narrow"/>
            </a:endParaRPr>
          </a:p>
          <a:p>
            <a:pPr marL="0" lvl="0" indent="0" algn="l" rtl="0">
              <a:lnSpc>
                <a:spcPct val="115000"/>
              </a:lnSpc>
              <a:spcBef>
                <a:spcPts val="1600"/>
              </a:spcBef>
              <a:spcAft>
                <a:spcPts val="0"/>
              </a:spcAft>
              <a:buSzPts val="1800"/>
              <a:buNone/>
            </a:pPr>
            <a:r>
              <a:rPr lang="en" sz="1400">
                <a:solidFill>
                  <a:schemeClr val="dk1"/>
                </a:solidFill>
                <a:latin typeface="Arial Narrow"/>
                <a:ea typeface="Arial Narrow"/>
                <a:cs typeface="Arial Narrow"/>
                <a:sym typeface="Arial Narrow"/>
              </a:rPr>
              <a:t>Tools: Markers, Pen, Spray Paint</a:t>
            </a:r>
            <a:endParaRPr sz="1400">
              <a:solidFill>
                <a:schemeClr val="dk1"/>
              </a:solidFill>
              <a:latin typeface="Arial Narrow"/>
              <a:ea typeface="Arial Narrow"/>
              <a:cs typeface="Arial Narrow"/>
              <a:sym typeface="Arial Narrow"/>
            </a:endParaRPr>
          </a:p>
          <a:p>
            <a:pPr marL="0" lvl="0" indent="0" algn="l" rtl="0">
              <a:lnSpc>
                <a:spcPct val="115000"/>
              </a:lnSpc>
              <a:spcBef>
                <a:spcPts val="1600"/>
              </a:spcBef>
              <a:spcAft>
                <a:spcPts val="0"/>
              </a:spcAft>
              <a:buSzPts val="1800"/>
              <a:buNone/>
            </a:pPr>
            <a:r>
              <a:rPr lang="en" sz="1400">
                <a:solidFill>
                  <a:schemeClr val="dk1"/>
                </a:solidFill>
                <a:latin typeface="Arial Narrow"/>
                <a:ea typeface="Arial Narrow"/>
                <a:cs typeface="Arial Narrow"/>
                <a:sym typeface="Arial Narrow"/>
              </a:rPr>
              <a:t>Main Art Elements: Line, Shape, No Color</a:t>
            </a:r>
            <a:endParaRPr sz="1400">
              <a:solidFill>
                <a:schemeClr val="dk1"/>
              </a:solidFill>
              <a:latin typeface="Arial Narrow"/>
              <a:ea typeface="Arial Narrow"/>
              <a:cs typeface="Arial Narrow"/>
              <a:sym typeface="Arial Narrow"/>
            </a:endParaRPr>
          </a:p>
          <a:p>
            <a:pPr marL="0" lvl="0" indent="0" algn="l" rtl="0">
              <a:lnSpc>
                <a:spcPct val="115000"/>
              </a:lnSpc>
              <a:spcBef>
                <a:spcPts val="1600"/>
              </a:spcBef>
              <a:spcAft>
                <a:spcPts val="0"/>
              </a:spcAft>
              <a:buSzPts val="1800"/>
              <a:buNone/>
            </a:pPr>
            <a:r>
              <a:rPr lang="en" sz="1400">
                <a:solidFill>
                  <a:schemeClr val="dk1"/>
                </a:solidFill>
                <a:latin typeface="Arial Narrow"/>
                <a:ea typeface="Arial Narrow"/>
                <a:cs typeface="Arial Narrow"/>
                <a:sym typeface="Arial Narrow"/>
              </a:rPr>
              <a:t>She went to art school in London and then    went to Japan where she began her career.</a:t>
            </a:r>
            <a:endParaRPr/>
          </a:p>
          <a:p>
            <a:pPr marL="0" lvl="0" indent="0" algn="l" rtl="0">
              <a:lnSpc>
                <a:spcPct val="115000"/>
              </a:lnSpc>
              <a:spcBef>
                <a:spcPts val="1600"/>
              </a:spcBef>
              <a:spcAft>
                <a:spcPts val="0"/>
              </a:spcAft>
              <a:buSzPts val="1800"/>
              <a:buNone/>
            </a:pPr>
            <a:endParaRPr sz="1400">
              <a:solidFill>
                <a:schemeClr val="dk1"/>
              </a:solidFill>
              <a:latin typeface="Arial Narrow"/>
              <a:ea typeface="Arial Narrow"/>
              <a:cs typeface="Arial Narrow"/>
              <a:sym typeface="Arial Narrow"/>
            </a:endParaRPr>
          </a:p>
          <a:p>
            <a:pPr marL="0" lvl="0" indent="0" algn="l" rtl="0">
              <a:lnSpc>
                <a:spcPct val="115000"/>
              </a:lnSpc>
              <a:spcBef>
                <a:spcPts val="1600"/>
              </a:spcBef>
              <a:spcAft>
                <a:spcPts val="1600"/>
              </a:spcAft>
              <a:buSzPts val="1800"/>
              <a:buNone/>
            </a:pPr>
            <a:endParaRPr sz="1400">
              <a:solidFill>
                <a:schemeClr val="dk1"/>
              </a:solidFill>
              <a:latin typeface="Arial Narrow"/>
              <a:ea typeface="Arial Narrow"/>
              <a:cs typeface="Arial Narrow"/>
              <a:sym typeface="Arial Narrow"/>
            </a:endParaRPr>
          </a:p>
        </p:txBody>
      </p:sp>
      <p:sp>
        <p:nvSpPr>
          <p:cNvPr id="64" name="Google Shape;64;p3"/>
          <p:cNvSpPr txBox="1"/>
          <p:nvPr/>
        </p:nvSpPr>
        <p:spPr>
          <a:xfrm>
            <a:off x="539500" y="63214"/>
            <a:ext cx="6409500" cy="31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600" b="1" i="0" u="none" strike="noStrike" cap="none">
                <a:solidFill>
                  <a:srgbClr val="000000"/>
                </a:solidFill>
                <a:latin typeface="Lato"/>
                <a:ea typeface="Lato"/>
                <a:cs typeface="Lato"/>
                <a:sym typeface="Lato"/>
              </a:rPr>
              <a:t>Martin’s Style</a:t>
            </a:r>
            <a:endParaRPr sz="1600" b="1" i="0" u="none" strike="noStrike" cap="none">
              <a:solidFill>
                <a:srgbClr val="000000"/>
              </a:solidFill>
              <a:latin typeface="Lato"/>
              <a:ea typeface="Lato"/>
              <a:cs typeface="Lato"/>
              <a:sym typeface="Lato"/>
            </a:endParaRPr>
          </a:p>
        </p:txBody>
      </p:sp>
      <p:sp>
        <p:nvSpPr>
          <p:cNvPr id="65" name="Google Shape;65;p3"/>
          <p:cNvSpPr txBox="1"/>
          <p:nvPr/>
        </p:nvSpPr>
        <p:spPr>
          <a:xfrm rot="-5400000">
            <a:off x="5519962" y="2458666"/>
            <a:ext cx="1966500" cy="19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©Shantell Martin</a:t>
            </a:r>
            <a:endParaRPr sz="800" b="0" i="0" u="none" strike="noStrike" cap="none">
              <a:solidFill>
                <a:srgbClr val="000000"/>
              </a:solidFill>
              <a:latin typeface="Arial"/>
              <a:ea typeface="Arial"/>
              <a:cs typeface="Arial"/>
              <a:sym typeface="Arial"/>
            </a:endParaRPr>
          </a:p>
        </p:txBody>
      </p:sp>
      <p:pic>
        <p:nvPicPr>
          <p:cNvPr id="66" name="Google Shape;66;p3"/>
          <p:cNvPicPr preferRelativeResize="0"/>
          <p:nvPr/>
        </p:nvPicPr>
        <p:blipFill rotWithShape="1">
          <a:blip r:embed="rId3">
            <a:alphaModFix/>
          </a:blip>
          <a:srcRect/>
          <a:stretch/>
        </p:blipFill>
        <p:spPr>
          <a:xfrm>
            <a:off x="3105014" y="699421"/>
            <a:ext cx="3398198" cy="274960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70"/>
        <p:cNvGrpSpPr/>
        <p:nvPr/>
      </p:nvGrpSpPr>
      <p:grpSpPr>
        <a:xfrm>
          <a:off x="0" y="0"/>
          <a:ext cx="0" cy="0"/>
          <a:chOff x="0" y="0"/>
          <a:chExt cx="0" cy="0"/>
        </a:xfrm>
      </p:grpSpPr>
      <p:sp>
        <p:nvSpPr>
          <p:cNvPr id="71" name="Google Shape;71;p5"/>
          <p:cNvSpPr txBox="1">
            <a:spLocks noGrp="1"/>
          </p:cNvSpPr>
          <p:nvPr>
            <p:ph type="title"/>
          </p:nvPr>
        </p:nvSpPr>
        <p:spPr>
          <a:xfrm>
            <a:off x="615350" y="0"/>
            <a:ext cx="639045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2800"/>
              <a:buFont typeface="Lato"/>
              <a:buNone/>
            </a:pPr>
            <a:r>
              <a:rPr lang="en">
                <a:latin typeface="Lato"/>
                <a:ea typeface="Lato"/>
                <a:cs typeface="Lato"/>
                <a:sym typeface="Lato"/>
              </a:rPr>
              <a:t>ART ELEMENT: LINE</a:t>
            </a:r>
            <a:endParaRPr>
              <a:latin typeface="Lato"/>
              <a:ea typeface="Lato"/>
              <a:cs typeface="Lato"/>
              <a:sym typeface="Lato"/>
            </a:endParaRPr>
          </a:p>
        </p:txBody>
      </p:sp>
      <p:sp>
        <p:nvSpPr>
          <p:cNvPr id="72" name="Google Shape;72;p5"/>
          <p:cNvSpPr txBox="1"/>
          <p:nvPr/>
        </p:nvSpPr>
        <p:spPr>
          <a:xfrm>
            <a:off x="98526" y="673200"/>
            <a:ext cx="3428400" cy="333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650" b="0" i="0" u="none" strike="noStrike" cap="none">
                <a:solidFill>
                  <a:schemeClr val="dk1"/>
                </a:solidFill>
                <a:highlight>
                  <a:srgbClr val="FFFFFF"/>
                </a:highlight>
                <a:latin typeface="Lato"/>
                <a:ea typeface="Lato"/>
                <a:cs typeface="Lato"/>
                <a:sym typeface="Lato"/>
              </a:rPr>
              <a:t>“This initial line for me is the DNA. It’s the structure. It’s the foundation of the drawing. It’s what holds it all together.”</a:t>
            </a:r>
            <a:endParaRPr sz="1400" b="0" i="0" u="none" strike="noStrike" cap="none">
              <a:solidFill>
                <a:srgbClr val="000000"/>
              </a:solidFill>
              <a:latin typeface="Lato"/>
              <a:ea typeface="Lato"/>
              <a:cs typeface="Lato"/>
              <a:sym typeface="Lato"/>
            </a:endParaRPr>
          </a:p>
        </p:txBody>
      </p:sp>
      <p:pic>
        <p:nvPicPr>
          <p:cNvPr id="73" name="Google Shape;73;p5"/>
          <p:cNvPicPr preferRelativeResize="0"/>
          <p:nvPr/>
        </p:nvPicPr>
        <p:blipFill rotWithShape="1">
          <a:blip r:embed="rId3">
            <a:alphaModFix/>
          </a:blip>
          <a:srcRect/>
          <a:stretch/>
        </p:blipFill>
        <p:spPr>
          <a:xfrm>
            <a:off x="1986682" y="2098515"/>
            <a:ext cx="4757958" cy="28910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77"/>
        <p:cNvGrpSpPr/>
        <p:nvPr/>
      </p:nvGrpSpPr>
      <p:grpSpPr>
        <a:xfrm>
          <a:off x="0" y="0"/>
          <a:ext cx="0" cy="0"/>
          <a:chOff x="0" y="0"/>
          <a:chExt cx="0" cy="0"/>
        </a:xfrm>
      </p:grpSpPr>
      <p:sp>
        <p:nvSpPr>
          <p:cNvPr id="78" name="Google Shape;78;p6"/>
          <p:cNvSpPr txBox="1"/>
          <p:nvPr/>
        </p:nvSpPr>
        <p:spPr>
          <a:xfrm>
            <a:off x="866094" y="-8273"/>
            <a:ext cx="6409500" cy="31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600" b="1" i="0" u="none" strike="noStrike" cap="none">
                <a:solidFill>
                  <a:srgbClr val="000000"/>
                </a:solidFill>
                <a:latin typeface="Lato"/>
                <a:ea typeface="Lato"/>
                <a:cs typeface="Lato"/>
                <a:sym typeface="Lato"/>
              </a:rPr>
              <a:t>Faces</a:t>
            </a:r>
            <a:endParaRPr sz="1600" b="1" i="0" u="none" strike="noStrike" cap="none">
              <a:solidFill>
                <a:srgbClr val="000000"/>
              </a:solidFill>
              <a:latin typeface="Lato"/>
              <a:ea typeface="Lato"/>
              <a:cs typeface="Lato"/>
              <a:sym typeface="Lato"/>
            </a:endParaRPr>
          </a:p>
        </p:txBody>
      </p:sp>
      <p:sp>
        <p:nvSpPr>
          <p:cNvPr id="79" name="Google Shape;79;p6"/>
          <p:cNvSpPr txBox="1"/>
          <p:nvPr/>
        </p:nvSpPr>
        <p:spPr>
          <a:xfrm>
            <a:off x="978375" y="4387525"/>
            <a:ext cx="4636800" cy="48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Lato"/>
                <a:ea typeface="Lato"/>
                <a:cs typeface="Lato"/>
                <a:sym typeface="Lato"/>
              </a:rPr>
              <a:t>Drawing with a flashlight in the dark. </a:t>
            </a:r>
            <a:endParaRPr sz="1400" b="0" i="0" u="none" strike="noStrike" cap="none">
              <a:solidFill>
                <a:srgbClr val="000000"/>
              </a:solidFill>
              <a:latin typeface="Lato"/>
              <a:ea typeface="Lato"/>
              <a:cs typeface="Lato"/>
              <a:sym typeface="Lato"/>
            </a:endParaRPr>
          </a:p>
        </p:txBody>
      </p:sp>
      <p:sp>
        <p:nvSpPr>
          <p:cNvPr id="80" name="Google Shape;80;p6"/>
          <p:cNvSpPr txBox="1"/>
          <p:nvPr/>
        </p:nvSpPr>
        <p:spPr>
          <a:xfrm rot="-5400000">
            <a:off x="5091350" y="3307075"/>
            <a:ext cx="1966500" cy="19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Photo By: Jon Paciaroni</a:t>
            </a:r>
            <a:endParaRPr sz="800" b="0" i="0" u="none" strike="noStrike" cap="none">
              <a:solidFill>
                <a:srgbClr val="000000"/>
              </a:solidFill>
              <a:latin typeface="Arial"/>
              <a:ea typeface="Arial"/>
              <a:cs typeface="Arial"/>
              <a:sym typeface="Arial"/>
            </a:endParaRPr>
          </a:p>
        </p:txBody>
      </p:sp>
      <p:pic>
        <p:nvPicPr>
          <p:cNvPr id="81" name="Google Shape;81;p6"/>
          <p:cNvPicPr preferRelativeResize="0"/>
          <p:nvPr/>
        </p:nvPicPr>
        <p:blipFill rotWithShape="1">
          <a:blip r:embed="rId3">
            <a:alphaModFix/>
          </a:blip>
          <a:srcRect/>
          <a:stretch/>
        </p:blipFill>
        <p:spPr>
          <a:xfrm>
            <a:off x="978375" y="507801"/>
            <a:ext cx="5073566" cy="3805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85"/>
        <p:cNvGrpSpPr/>
        <p:nvPr/>
      </p:nvGrpSpPr>
      <p:grpSpPr>
        <a:xfrm>
          <a:off x="0" y="0"/>
          <a:ext cx="0" cy="0"/>
          <a:chOff x="0" y="0"/>
          <a:chExt cx="0" cy="0"/>
        </a:xfrm>
      </p:grpSpPr>
      <p:sp>
        <p:nvSpPr>
          <p:cNvPr id="86" name="Google Shape;86;p7"/>
          <p:cNvSpPr txBox="1"/>
          <p:nvPr/>
        </p:nvSpPr>
        <p:spPr>
          <a:xfrm>
            <a:off x="295275" y="114050"/>
            <a:ext cx="6409500" cy="31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600" b="1" i="0" u="none" strike="noStrike" cap="none">
                <a:solidFill>
                  <a:srgbClr val="000000"/>
                </a:solidFill>
                <a:latin typeface="Lato"/>
                <a:ea typeface="Lato"/>
                <a:cs typeface="Lato"/>
                <a:sym typeface="Lato"/>
              </a:rPr>
              <a:t>Words</a:t>
            </a:r>
            <a:endParaRPr sz="1600" b="1" i="0" u="none" strike="noStrike" cap="none">
              <a:solidFill>
                <a:srgbClr val="000000"/>
              </a:solidFill>
              <a:latin typeface="Lato"/>
              <a:ea typeface="Lato"/>
              <a:cs typeface="Lato"/>
              <a:sym typeface="Lato"/>
            </a:endParaRPr>
          </a:p>
        </p:txBody>
      </p:sp>
      <p:sp>
        <p:nvSpPr>
          <p:cNvPr id="87" name="Google Shape;87;p7"/>
          <p:cNvSpPr txBox="1"/>
          <p:nvPr/>
        </p:nvSpPr>
        <p:spPr>
          <a:xfrm>
            <a:off x="295275" y="4388400"/>
            <a:ext cx="4636800" cy="48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Lato"/>
                <a:ea typeface="Lato"/>
                <a:cs typeface="Lato"/>
                <a:sym typeface="Lato"/>
              </a:rPr>
              <a:t>The Oculus, World Trade Center, 2019</a:t>
            </a:r>
            <a:endParaRPr sz="1400" b="0" i="0" u="none" strike="noStrike" cap="none">
              <a:solidFill>
                <a:srgbClr val="000000"/>
              </a:solidFill>
              <a:latin typeface="Lato"/>
              <a:ea typeface="Lato"/>
              <a:cs typeface="Lato"/>
              <a:sym typeface="Lato"/>
            </a:endParaRPr>
          </a:p>
        </p:txBody>
      </p:sp>
      <p:sp>
        <p:nvSpPr>
          <p:cNvPr id="88" name="Google Shape;88;p7"/>
          <p:cNvSpPr txBox="1"/>
          <p:nvPr/>
        </p:nvSpPr>
        <p:spPr>
          <a:xfrm rot="-5400000">
            <a:off x="5018475" y="3230100"/>
            <a:ext cx="1966500" cy="19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Photo by: Steven Simione</a:t>
            </a:r>
            <a:endParaRPr sz="800" b="0" i="0" u="none" strike="noStrike" cap="none">
              <a:solidFill>
                <a:srgbClr val="000000"/>
              </a:solidFill>
              <a:latin typeface="Arial"/>
              <a:ea typeface="Arial"/>
              <a:cs typeface="Arial"/>
              <a:sym typeface="Arial"/>
            </a:endParaRPr>
          </a:p>
        </p:txBody>
      </p:sp>
      <p:pic>
        <p:nvPicPr>
          <p:cNvPr id="89" name="Google Shape;89;p7"/>
          <p:cNvPicPr preferRelativeResize="0"/>
          <p:nvPr/>
        </p:nvPicPr>
        <p:blipFill rotWithShape="1">
          <a:blip r:embed="rId3">
            <a:alphaModFix/>
          </a:blip>
          <a:srcRect/>
          <a:stretch/>
        </p:blipFill>
        <p:spPr>
          <a:xfrm>
            <a:off x="295275" y="509450"/>
            <a:ext cx="5702732" cy="3802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93"/>
        <p:cNvGrpSpPr/>
        <p:nvPr/>
      </p:nvGrpSpPr>
      <p:grpSpPr>
        <a:xfrm>
          <a:off x="0" y="0"/>
          <a:ext cx="0" cy="0"/>
          <a:chOff x="0" y="0"/>
          <a:chExt cx="0" cy="0"/>
        </a:xfrm>
      </p:grpSpPr>
      <p:sp>
        <p:nvSpPr>
          <p:cNvPr id="94" name="Google Shape;94;p8"/>
          <p:cNvSpPr txBox="1"/>
          <p:nvPr/>
        </p:nvSpPr>
        <p:spPr>
          <a:xfrm>
            <a:off x="219329" y="83751"/>
            <a:ext cx="6409500" cy="31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600" b="1" i="0" u="none" strike="noStrike" cap="none">
                <a:solidFill>
                  <a:srgbClr val="000000"/>
                </a:solidFill>
                <a:latin typeface="Lato"/>
                <a:ea typeface="Lato"/>
                <a:cs typeface="Lato"/>
                <a:sym typeface="Lato"/>
              </a:rPr>
              <a:t>Collaboration: Shantell and Dot</a:t>
            </a:r>
            <a:endParaRPr sz="1600" b="1" i="0" u="none" strike="noStrike" cap="none">
              <a:solidFill>
                <a:srgbClr val="000000"/>
              </a:solidFill>
              <a:latin typeface="Lato"/>
              <a:ea typeface="Lato"/>
              <a:cs typeface="Lato"/>
              <a:sym typeface="Lato"/>
            </a:endParaRPr>
          </a:p>
        </p:txBody>
      </p:sp>
      <p:sp>
        <p:nvSpPr>
          <p:cNvPr id="95" name="Google Shape;95;p8"/>
          <p:cNvSpPr txBox="1"/>
          <p:nvPr/>
        </p:nvSpPr>
        <p:spPr>
          <a:xfrm>
            <a:off x="0" y="3963600"/>
            <a:ext cx="4636500" cy="410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800" b="0" i="0" u="none" strike="noStrike" cap="none">
                <a:solidFill>
                  <a:srgbClr val="000000"/>
                </a:solidFill>
                <a:latin typeface="Lato"/>
                <a:ea typeface="Lato"/>
                <a:cs typeface="Lato"/>
                <a:sym typeface="Lato"/>
              </a:rPr>
              <a:t>Photo Credit: www.shantallmartin.com</a:t>
            </a:r>
            <a:endParaRPr sz="800" b="0" i="0" u="none" strike="noStrike" cap="none">
              <a:solidFill>
                <a:srgbClr val="000000"/>
              </a:solidFill>
              <a:latin typeface="Lato"/>
              <a:ea typeface="Lato"/>
              <a:cs typeface="Lato"/>
              <a:sym typeface="Lato"/>
            </a:endParaRPr>
          </a:p>
        </p:txBody>
      </p:sp>
      <p:pic>
        <p:nvPicPr>
          <p:cNvPr id="96" name="Google Shape;96;p8"/>
          <p:cNvPicPr preferRelativeResize="0"/>
          <p:nvPr/>
        </p:nvPicPr>
        <p:blipFill rotWithShape="1">
          <a:blip r:embed="rId3">
            <a:alphaModFix/>
          </a:blip>
          <a:srcRect/>
          <a:stretch/>
        </p:blipFill>
        <p:spPr>
          <a:xfrm>
            <a:off x="107576" y="1385704"/>
            <a:ext cx="3515622" cy="2660296"/>
          </a:xfrm>
          <a:prstGeom prst="rect">
            <a:avLst/>
          </a:prstGeom>
          <a:noFill/>
          <a:ln>
            <a:noFill/>
          </a:ln>
        </p:spPr>
      </p:pic>
      <p:pic>
        <p:nvPicPr>
          <p:cNvPr id="97" name="Google Shape;97;p8"/>
          <p:cNvPicPr preferRelativeResize="0"/>
          <p:nvPr/>
        </p:nvPicPr>
        <p:blipFill rotWithShape="1">
          <a:blip r:embed="rId4">
            <a:alphaModFix/>
          </a:blip>
          <a:srcRect r="8239"/>
          <a:stretch/>
        </p:blipFill>
        <p:spPr>
          <a:xfrm>
            <a:off x="3775600" y="914400"/>
            <a:ext cx="2994994" cy="2385922"/>
          </a:xfrm>
          <a:prstGeom prst="rect">
            <a:avLst/>
          </a:prstGeom>
          <a:noFill/>
          <a:ln>
            <a:noFill/>
          </a:ln>
        </p:spPr>
      </p:pic>
      <p:sp>
        <p:nvSpPr>
          <p:cNvPr id="98" name="Google Shape;98;p8"/>
          <p:cNvSpPr txBox="1"/>
          <p:nvPr/>
        </p:nvSpPr>
        <p:spPr>
          <a:xfrm>
            <a:off x="3730774" y="3221861"/>
            <a:ext cx="4636500" cy="410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800" b="0" i="0" u="none" strike="noStrike" cap="none">
                <a:solidFill>
                  <a:srgbClr val="000000"/>
                </a:solidFill>
                <a:latin typeface="Lato"/>
                <a:ea typeface="Lato"/>
                <a:cs typeface="Lato"/>
                <a:sym typeface="Lato"/>
              </a:rPr>
              <a:t>Photo Credit: Where They Create</a:t>
            </a:r>
            <a:endParaRPr sz="800" b="0" i="0" u="none" strike="noStrike" cap="none">
              <a:solidFill>
                <a:srgbClr val="000000"/>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02"/>
        <p:cNvGrpSpPr/>
        <p:nvPr/>
      </p:nvGrpSpPr>
      <p:grpSpPr>
        <a:xfrm>
          <a:off x="0" y="0"/>
          <a:ext cx="0" cy="0"/>
          <a:chOff x="0" y="0"/>
          <a:chExt cx="0" cy="0"/>
        </a:xfrm>
      </p:grpSpPr>
      <p:sp>
        <p:nvSpPr>
          <p:cNvPr id="103" name="Google Shape;103;p10"/>
          <p:cNvSpPr txBox="1"/>
          <p:nvPr/>
        </p:nvSpPr>
        <p:spPr>
          <a:xfrm>
            <a:off x="322950" y="66850"/>
            <a:ext cx="6409500" cy="31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600" b="1" i="0" u="none" strike="noStrike" cap="none">
                <a:solidFill>
                  <a:srgbClr val="000000"/>
                </a:solidFill>
                <a:latin typeface="Lato"/>
                <a:ea typeface="Lato"/>
                <a:cs typeface="Lato"/>
                <a:sym typeface="Lato"/>
              </a:rPr>
              <a:t>Murals</a:t>
            </a:r>
            <a:endParaRPr sz="1600" b="1" i="0" u="none" strike="noStrike" cap="none">
              <a:solidFill>
                <a:srgbClr val="000000"/>
              </a:solidFill>
              <a:latin typeface="Lato"/>
              <a:ea typeface="Lato"/>
              <a:cs typeface="Lato"/>
              <a:sym typeface="Lato"/>
            </a:endParaRPr>
          </a:p>
        </p:txBody>
      </p:sp>
      <p:sp>
        <p:nvSpPr>
          <p:cNvPr id="104" name="Google Shape;104;p10"/>
          <p:cNvSpPr txBox="1"/>
          <p:nvPr/>
        </p:nvSpPr>
        <p:spPr>
          <a:xfrm rot="-5400000">
            <a:off x="5749200" y="3459950"/>
            <a:ext cx="1966500" cy="19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800" b="0" i="0" u="none" strike="noStrike" cap="none">
                <a:solidFill>
                  <a:srgbClr val="000000"/>
                </a:solidFill>
                <a:latin typeface="Arial"/>
                <a:ea typeface="Arial"/>
                <a:cs typeface="Arial"/>
                <a:sym typeface="Arial"/>
              </a:rPr>
              <a:t>@Shantell Martin</a:t>
            </a:r>
            <a:endParaRPr sz="800" b="0" i="0" u="none" strike="noStrike" cap="none">
              <a:solidFill>
                <a:srgbClr val="000000"/>
              </a:solidFill>
              <a:latin typeface="Arial"/>
              <a:ea typeface="Arial"/>
              <a:cs typeface="Arial"/>
              <a:sym typeface="Arial"/>
            </a:endParaRPr>
          </a:p>
        </p:txBody>
      </p:sp>
      <p:pic>
        <p:nvPicPr>
          <p:cNvPr id="105" name="Google Shape;105;p10"/>
          <p:cNvPicPr preferRelativeResize="0"/>
          <p:nvPr/>
        </p:nvPicPr>
        <p:blipFill rotWithShape="1">
          <a:blip r:embed="rId3">
            <a:alphaModFix/>
          </a:blip>
          <a:srcRect/>
          <a:stretch/>
        </p:blipFill>
        <p:spPr>
          <a:xfrm>
            <a:off x="20750" y="593550"/>
            <a:ext cx="6612840" cy="3956400"/>
          </a:xfrm>
          <a:prstGeom prst="rect">
            <a:avLst/>
          </a:prstGeom>
          <a:noFill/>
          <a:ln>
            <a:noFill/>
          </a:ln>
        </p:spPr>
      </p:pic>
      <p:sp>
        <p:nvSpPr>
          <p:cNvPr id="106" name="Google Shape;106;p10"/>
          <p:cNvSpPr txBox="1"/>
          <p:nvPr/>
        </p:nvSpPr>
        <p:spPr>
          <a:xfrm>
            <a:off x="20750" y="4542050"/>
            <a:ext cx="3342900" cy="37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Dance Everyday, Buffalo, NY 2017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10"/>
        <p:cNvGrpSpPr/>
        <p:nvPr/>
      </p:nvGrpSpPr>
      <p:grpSpPr>
        <a:xfrm>
          <a:off x="0" y="0"/>
          <a:ext cx="0" cy="0"/>
          <a:chOff x="0" y="0"/>
          <a:chExt cx="0" cy="0"/>
        </a:xfrm>
      </p:grpSpPr>
      <p:sp>
        <p:nvSpPr>
          <p:cNvPr id="111" name="Google Shape;111;p11"/>
          <p:cNvSpPr txBox="1"/>
          <p:nvPr/>
        </p:nvSpPr>
        <p:spPr>
          <a:xfrm>
            <a:off x="441922" y="0"/>
            <a:ext cx="6409500" cy="31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600" b="1" i="0" u="none" strike="noStrike" cap="none">
                <a:solidFill>
                  <a:srgbClr val="000000"/>
                </a:solidFill>
                <a:latin typeface="Lato"/>
                <a:ea typeface="Lato"/>
                <a:cs typeface="Lato"/>
                <a:sym typeface="Lato"/>
              </a:rPr>
              <a:t>Drawing On Everything!</a:t>
            </a:r>
            <a:endParaRPr sz="1600" b="1" i="0" u="none" strike="noStrike" cap="none">
              <a:solidFill>
                <a:srgbClr val="000000"/>
              </a:solidFill>
              <a:latin typeface="Lato"/>
              <a:ea typeface="Lato"/>
              <a:cs typeface="Lato"/>
              <a:sym typeface="Lato"/>
            </a:endParaRPr>
          </a:p>
        </p:txBody>
      </p:sp>
      <p:pic>
        <p:nvPicPr>
          <p:cNvPr id="112" name="Google Shape;112;p11" descr="During the last 10 days of July of 2017, I embarked on the quintessential American cross-country road trip with photographer Theo Coulombe and film director Laksmi Hedemark. &#10;Together we traveled from the West coast back to my studio in Jersey City. I loved exploring the open road as a canvas and creating unique, temporary drawings along the way. &#10;&#10;Follow me; on https://www.instagram.com/shantell_martin/&#10;on https://www.facebook.com/shantellmartinartist/&#10;on https://twitter.com/shantell_martin&#10;&#10;#AreYouYou&#10;#ShantellOnTheRoad" title="On the Road | 002 | Utah">
            <a:hlinkClick r:id="rId3"/>
          </p:cNvPr>
          <p:cNvPicPr preferRelativeResize="0"/>
          <p:nvPr/>
        </p:nvPicPr>
        <p:blipFill rotWithShape="1">
          <a:blip r:embed="rId4">
            <a:alphaModFix/>
          </a:blip>
          <a:srcRect/>
          <a:stretch/>
        </p:blipFill>
        <p:spPr>
          <a:xfrm>
            <a:off x="573851" y="535664"/>
            <a:ext cx="5429567" cy="4072175"/>
          </a:xfrm>
          <a:prstGeom prst="rect">
            <a:avLst/>
          </a:prstGeom>
          <a:noFill/>
          <a:ln>
            <a:noFill/>
          </a:ln>
        </p:spPr>
      </p:pic>
      <p:sp>
        <p:nvSpPr>
          <p:cNvPr id="113" name="Google Shape;113;p11"/>
          <p:cNvSpPr txBox="1"/>
          <p:nvPr/>
        </p:nvSpPr>
        <p:spPr>
          <a:xfrm>
            <a:off x="3088775" y="4531650"/>
            <a:ext cx="4636500" cy="410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800" b="0" i="0" u="none" strike="noStrike" cap="none">
                <a:solidFill>
                  <a:srgbClr val="000000"/>
                </a:solidFill>
                <a:latin typeface="Lato"/>
                <a:ea typeface="Lato"/>
                <a:cs typeface="Lato"/>
                <a:sym typeface="Lato"/>
              </a:rPr>
              <a:t>Video by: Shantell Martin, Theo Coulombe and Laksmi Hedemark.</a:t>
            </a:r>
            <a:endParaRPr sz="800" b="0" i="0" u="none" strike="noStrike" cap="none">
              <a:solidFill>
                <a:srgbClr val="000000"/>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grpSp>
        <p:nvGrpSpPr>
          <p:cNvPr id="118" name="Google Shape;118;g1208580aa1c_0_0"/>
          <p:cNvGrpSpPr/>
          <p:nvPr/>
        </p:nvGrpSpPr>
        <p:grpSpPr>
          <a:xfrm>
            <a:off x="5178840" y="2222498"/>
            <a:ext cx="1677376" cy="2406758"/>
            <a:chOff x="9206826" y="2963333"/>
            <a:chExt cx="2982001" cy="3209011"/>
          </a:xfrm>
        </p:grpSpPr>
        <p:cxnSp>
          <p:nvCxnSpPr>
            <p:cNvPr id="119" name="Google Shape;119;g1208580aa1c_0_0"/>
            <p:cNvCxnSpPr/>
            <p:nvPr/>
          </p:nvCxnSpPr>
          <p:spPr>
            <a:xfrm flipH="1">
              <a:off x="11275926" y="2963333"/>
              <a:ext cx="912900" cy="912900"/>
            </a:xfrm>
            <a:prstGeom prst="straightConnector1">
              <a:avLst/>
            </a:prstGeom>
            <a:noFill/>
            <a:ln w="9525" cap="flat" cmpd="sng">
              <a:solidFill>
                <a:schemeClr val="dk1"/>
              </a:solidFill>
              <a:prstDash val="solid"/>
              <a:round/>
              <a:headEnd type="none" w="sm" len="sm"/>
              <a:tailEnd type="none" w="sm" len="sm"/>
            </a:ln>
          </p:spPr>
        </p:cxnSp>
        <p:cxnSp>
          <p:nvCxnSpPr>
            <p:cNvPr id="120" name="Google Shape;120;g1208580aa1c_0_0"/>
            <p:cNvCxnSpPr/>
            <p:nvPr/>
          </p:nvCxnSpPr>
          <p:spPr>
            <a:xfrm flipH="1">
              <a:off x="9206826" y="3190344"/>
              <a:ext cx="2982000" cy="2982000"/>
            </a:xfrm>
            <a:prstGeom prst="straightConnector1">
              <a:avLst/>
            </a:prstGeom>
            <a:noFill/>
            <a:ln w="9525" cap="flat" cmpd="sng">
              <a:solidFill>
                <a:schemeClr val="dk1"/>
              </a:solidFill>
              <a:prstDash val="solid"/>
              <a:round/>
              <a:headEnd type="none" w="sm" len="sm"/>
              <a:tailEnd type="none" w="sm" len="sm"/>
            </a:ln>
          </p:spPr>
        </p:cxnSp>
        <p:cxnSp>
          <p:nvCxnSpPr>
            <p:cNvPr id="121" name="Google Shape;121;g1208580aa1c_0_0"/>
            <p:cNvCxnSpPr/>
            <p:nvPr/>
          </p:nvCxnSpPr>
          <p:spPr>
            <a:xfrm flipH="1">
              <a:off x="10292226" y="3285067"/>
              <a:ext cx="1896600" cy="1896600"/>
            </a:xfrm>
            <a:prstGeom prst="straightConnector1">
              <a:avLst/>
            </a:prstGeom>
            <a:noFill/>
            <a:ln w="9525" cap="flat" cmpd="sng">
              <a:solidFill>
                <a:schemeClr val="dk1"/>
              </a:solidFill>
              <a:prstDash val="solid"/>
              <a:round/>
              <a:headEnd type="none" w="sm" len="sm"/>
              <a:tailEnd type="none" w="sm" len="sm"/>
            </a:ln>
          </p:spPr>
        </p:cxnSp>
        <p:cxnSp>
          <p:nvCxnSpPr>
            <p:cNvPr id="122" name="Google Shape;122;g1208580aa1c_0_0"/>
            <p:cNvCxnSpPr/>
            <p:nvPr/>
          </p:nvCxnSpPr>
          <p:spPr>
            <a:xfrm flipH="1">
              <a:off x="10443125" y="3131080"/>
              <a:ext cx="1745700" cy="1745700"/>
            </a:xfrm>
            <a:prstGeom prst="straightConnector1">
              <a:avLst/>
            </a:prstGeom>
            <a:noFill/>
            <a:ln w="28575" cap="flat" cmpd="sng">
              <a:solidFill>
                <a:schemeClr val="dk1"/>
              </a:solidFill>
              <a:prstDash val="solid"/>
              <a:round/>
              <a:headEnd type="none" w="sm" len="sm"/>
              <a:tailEnd type="none" w="sm" len="sm"/>
            </a:ln>
          </p:spPr>
        </p:cxnSp>
        <p:cxnSp>
          <p:nvCxnSpPr>
            <p:cNvPr id="123" name="Google Shape;123;g1208580aa1c_0_0"/>
            <p:cNvCxnSpPr/>
            <p:nvPr/>
          </p:nvCxnSpPr>
          <p:spPr>
            <a:xfrm flipH="1">
              <a:off x="10918927" y="3683001"/>
              <a:ext cx="1269900" cy="1269900"/>
            </a:xfrm>
            <a:prstGeom prst="straightConnector1">
              <a:avLst/>
            </a:prstGeom>
            <a:noFill/>
            <a:ln w="28575" cap="flat" cmpd="sng">
              <a:solidFill>
                <a:schemeClr val="dk1"/>
              </a:solidFill>
              <a:prstDash val="solid"/>
              <a:round/>
              <a:headEnd type="none" w="sm" len="sm"/>
              <a:tailEnd type="none" w="sm" len="sm"/>
            </a:ln>
          </p:spPr>
        </p:cxnSp>
      </p:grpSp>
      <p:sp>
        <p:nvSpPr>
          <p:cNvPr id="124" name="Google Shape;124;g1208580aa1c_0_0"/>
          <p:cNvSpPr/>
          <p:nvPr/>
        </p:nvSpPr>
        <p:spPr>
          <a:xfrm>
            <a:off x="0" y="0"/>
            <a:ext cx="6858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25" name="Google Shape;125;g1208580aa1c_0_0"/>
          <p:cNvPicPr preferRelativeResize="0"/>
          <p:nvPr/>
        </p:nvPicPr>
        <p:blipFill rotWithShape="1">
          <a:blip r:embed="rId3">
            <a:alphaModFix/>
          </a:blip>
          <a:srcRect/>
          <a:stretch/>
        </p:blipFill>
        <p:spPr>
          <a:xfrm>
            <a:off x="403622" y="807731"/>
            <a:ext cx="2749199" cy="3362935"/>
          </a:xfrm>
          <a:prstGeom prst="rect">
            <a:avLst/>
          </a:prstGeom>
          <a:noFill/>
          <a:ln>
            <a:noFill/>
          </a:ln>
        </p:spPr>
      </p:pic>
      <p:grpSp>
        <p:nvGrpSpPr>
          <p:cNvPr id="126" name="Google Shape;126;g1208580aa1c_0_0"/>
          <p:cNvGrpSpPr/>
          <p:nvPr/>
        </p:nvGrpSpPr>
        <p:grpSpPr>
          <a:xfrm>
            <a:off x="5178840" y="2222498"/>
            <a:ext cx="1677376" cy="2406758"/>
            <a:chOff x="9206826" y="2963333"/>
            <a:chExt cx="2982001" cy="3209011"/>
          </a:xfrm>
        </p:grpSpPr>
        <p:cxnSp>
          <p:nvCxnSpPr>
            <p:cNvPr id="127" name="Google Shape;127;g1208580aa1c_0_0"/>
            <p:cNvCxnSpPr/>
            <p:nvPr/>
          </p:nvCxnSpPr>
          <p:spPr>
            <a:xfrm flipH="1">
              <a:off x="11275926" y="2963333"/>
              <a:ext cx="912900" cy="912900"/>
            </a:xfrm>
            <a:prstGeom prst="straightConnector1">
              <a:avLst/>
            </a:prstGeom>
            <a:noFill/>
            <a:ln w="9525" cap="flat" cmpd="sng">
              <a:solidFill>
                <a:srgbClr val="FFFFFF"/>
              </a:solidFill>
              <a:prstDash val="solid"/>
              <a:round/>
              <a:headEnd type="none" w="sm" len="sm"/>
              <a:tailEnd type="none" w="sm" len="sm"/>
            </a:ln>
          </p:spPr>
        </p:cxnSp>
        <p:cxnSp>
          <p:nvCxnSpPr>
            <p:cNvPr id="128" name="Google Shape;128;g1208580aa1c_0_0"/>
            <p:cNvCxnSpPr/>
            <p:nvPr/>
          </p:nvCxnSpPr>
          <p:spPr>
            <a:xfrm flipH="1">
              <a:off x="9206826" y="3190344"/>
              <a:ext cx="2982000" cy="2982000"/>
            </a:xfrm>
            <a:prstGeom prst="straightConnector1">
              <a:avLst/>
            </a:prstGeom>
            <a:noFill/>
            <a:ln w="9525" cap="flat" cmpd="sng">
              <a:solidFill>
                <a:srgbClr val="FFFFFF"/>
              </a:solidFill>
              <a:prstDash val="solid"/>
              <a:round/>
              <a:headEnd type="none" w="sm" len="sm"/>
              <a:tailEnd type="none" w="sm" len="sm"/>
            </a:ln>
          </p:spPr>
        </p:cxnSp>
        <p:cxnSp>
          <p:nvCxnSpPr>
            <p:cNvPr id="129" name="Google Shape;129;g1208580aa1c_0_0"/>
            <p:cNvCxnSpPr/>
            <p:nvPr/>
          </p:nvCxnSpPr>
          <p:spPr>
            <a:xfrm flipH="1">
              <a:off x="10292226" y="3285067"/>
              <a:ext cx="1896600" cy="1896600"/>
            </a:xfrm>
            <a:prstGeom prst="straightConnector1">
              <a:avLst/>
            </a:prstGeom>
            <a:noFill/>
            <a:ln w="9525" cap="flat" cmpd="sng">
              <a:solidFill>
                <a:srgbClr val="FFFFFF"/>
              </a:solidFill>
              <a:prstDash val="solid"/>
              <a:round/>
              <a:headEnd type="none" w="sm" len="sm"/>
              <a:tailEnd type="none" w="sm" len="sm"/>
            </a:ln>
          </p:spPr>
        </p:cxnSp>
        <p:cxnSp>
          <p:nvCxnSpPr>
            <p:cNvPr id="130" name="Google Shape;130;g1208580aa1c_0_0"/>
            <p:cNvCxnSpPr/>
            <p:nvPr/>
          </p:nvCxnSpPr>
          <p:spPr>
            <a:xfrm flipH="1">
              <a:off x="10443125" y="3131080"/>
              <a:ext cx="1745700" cy="1745700"/>
            </a:xfrm>
            <a:prstGeom prst="straightConnector1">
              <a:avLst/>
            </a:prstGeom>
            <a:noFill/>
            <a:ln w="28575" cap="flat" cmpd="sng">
              <a:solidFill>
                <a:srgbClr val="FFFFFF"/>
              </a:solidFill>
              <a:prstDash val="solid"/>
              <a:round/>
              <a:headEnd type="none" w="sm" len="sm"/>
              <a:tailEnd type="none" w="sm" len="sm"/>
            </a:ln>
          </p:spPr>
        </p:cxnSp>
        <p:cxnSp>
          <p:nvCxnSpPr>
            <p:cNvPr id="131" name="Google Shape;131;g1208580aa1c_0_0"/>
            <p:cNvCxnSpPr/>
            <p:nvPr/>
          </p:nvCxnSpPr>
          <p:spPr>
            <a:xfrm flipH="1">
              <a:off x="10918927" y="3683001"/>
              <a:ext cx="1269900" cy="1269900"/>
            </a:xfrm>
            <a:prstGeom prst="straightConnector1">
              <a:avLst/>
            </a:prstGeom>
            <a:noFill/>
            <a:ln w="28575" cap="flat" cmpd="sng">
              <a:solidFill>
                <a:srgbClr val="FFFFFF"/>
              </a:solidFill>
              <a:prstDash val="solid"/>
              <a:round/>
              <a:headEnd type="none" w="sm" len="sm"/>
              <a:tailEnd type="none" w="sm" len="sm"/>
            </a:ln>
          </p:spPr>
        </p:cxnSp>
      </p:grpSp>
      <p:pic>
        <p:nvPicPr>
          <p:cNvPr id="132" name="Google Shape;132;g1208580aa1c_0_0"/>
          <p:cNvPicPr preferRelativeResize="0"/>
          <p:nvPr/>
        </p:nvPicPr>
        <p:blipFill rotWithShape="1">
          <a:blip r:embed="rId4">
            <a:alphaModFix/>
          </a:blip>
          <a:srcRect/>
          <a:stretch/>
        </p:blipFill>
        <p:spPr>
          <a:xfrm>
            <a:off x="3556444" y="807731"/>
            <a:ext cx="2536945" cy="3369519"/>
          </a:xfrm>
          <a:prstGeom prst="rect">
            <a:avLst/>
          </a:prstGeom>
          <a:noFill/>
          <a:ln>
            <a:noFill/>
          </a:ln>
        </p:spPr>
      </p:pic>
      <p:sp>
        <p:nvSpPr>
          <p:cNvPr id="133" name="Google Shape;133;g1208580aa1c_0_0"/>
          <p:cNvSpPr txBox="1"/>
          <p:nvPr/>
        </p:nvSpPr>
        <p:spPr>
          <a:xfrm>
            <a:off x="224247" y="158250"/>
            <a:ext cx="6409500" cy="31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600" b="1" i="0" u="none" strike="noStrike" cap="none">
                <a:solidFill>
                  <a:srgbClr val="000000"/>
                </a:solidFill>
                <a:latin typeface="Lato"/>
                <a:ea typeface="Lato"/>
                <a:cs typeface="Lato"/>
                <a:sym typeface="Lato"/>
              </a:rPr>
              <a:t>Detail Ideas &amp; Marker Techniques</a:t>
            </a:r>
            <a:endParaRPr sz="1600" b="1" i="0" u="none" strike="noStrike" cap="none">
              <a:solidFill>
                <a:srgbClr val="000000"/>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956</Words>
  <Application>Microsoft Office PowerPoint</Application>
  <PresentationFormat>Custom</PresentationFormat>
  <Paragraphs>72</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Lato</vt:lpstr>
      <vt:lpstr>Arial Narrow</vt:lpstr>
      <vt:lpstr>Arial</vt:lpstr>
      <vt:lpstr>Roboto</vt:lpstr>
      <vt:lpstr>Simple Light</vt:lpstr>
      <vt:lpstr>PowerPoint Presentation</vt:lpstr>
      <vt:lpstr>PowerPoint Presentation</vt:lpstr>
      <vt:lpstr>ART ELEMENT: LINE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 Romelhardt</dc:creator>
  <cp:lastModifiedBy>Kristin Romelhardt</cp:lastModifiedBy>
  <cp:revision>1</cp:revision>
  <dcterms:modified xsi:type="dcterms:W3CDTF">2022-04-05T15:11:18Z</dcterms:modified>
</cp:coreProperties>
</file>